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57" r:id="rId4"/>
    <p:sldId id="289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0" r:id="rId18"/>
    <p:sldId id="291" r:id="rId19"/>
    <p:sldId id="292" r:id="rId20"/>
    <p:sldId id="271" r:id="rId21"/>
    <p:sldId id="272" r:id="rId22"/>
    <p:sldId id="274" r:id="rId23"/>
    <p:sldId id="275" r:id="rId24"/>
    <p:sldId id="276" r:id="rId25"/>
    <p:sldId id="280" r:id="rId26"/>
    <p:sldId id="279" r:id="rId27"/>
    <p:sldId id="277" r:id="rId28"/>
    <p:sldId id="278" r:id="rId29"/>
    <p:sldId id="295" r:id="rId30"/>
    <p:sldId id="281" r:id="rId31"/>
    <p:sldId id="282" r:id="rId32"/>
    <p:sldId id="283" r:id="rId33"/>
    <p:sldId id="284" r:id="rId34"/>
    <p:sldId id="286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94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90"/>
            <p14:sldId id="291"/>
            <p14:sldId id="292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95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7"/>
    <p:restoredTop sz="94499"/>
  </p:normalViewPr>
  <p:slideViewPr>
    <p:cSldViewPr snapToGrid="0" snapToObjects="1">
      <p:cViewPr varScale="1">
        <p:scale>
          <a:sx n="116" d="100"/>
          <a:sy n="116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9EF-1EF7-7247-81BB-24CB3EBAFA9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0593-C825-C644-B98F-4E4EC705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F0593-C825-C644-B98F-4E4EC70529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bolker.github.io/mixedmodels-misc/glmmFAQ.html" TargetMode="External"/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representative).Note – year is not continuous in this case. It is treated as a factor. 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06C9-3B55-824F-9C5D-6DA5749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DDEF-8884-864F-AB1B-9EE9D1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performed an experiment where you wanted to understand the effects of infection on the microbiome diversity of honeybees. You performed experimentally infected individual bees from 8 hives and took 3 microbe samples from each individual before treatment and 3 microbiome samples from each individual after treatment. You sampled 20 bees per hive (the same 20 at each sampling time point). </a:t>
            </a:r>
          </a:p>
          <a:p>
            <a:r>
              <a:rPr lang="en-US" dirty="0"/>
              <a:t>You want to know whether infection influences bee microbiomes. </a:t>
            </a:r>
          </a:p>
          <a:p>
            <a:r>
              <a:rPr lang="en-US" dirty="0"/>
              <a:t>What are you fixed effects? 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77517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010-31B3-3044-B772-DF434E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DF1A-B494-814B-BD1E-FD1DB11F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collected data on bear movement behavior by GPS collaring 64 individual bears. You want to know how abundance of specific foods influences how far a bear moves. For each bear, you have 120 daily GPS measurements.</a:t>
            </a:r>
          </a:p>
          <a:p>
            <a:r>
              <a:rPr lang="en-US" dirty="0"/>
              <a:t>What are the fixed effects?</a:t>
            </a:r>
          </a:p>
          <a:p>
            <a:endParaRPr lang="en-US" dirty="0"/>
          </a:p>
          <a:p>
            <a:r>
              <a:rPr lang="en-US" dirty="0"/>
              <a:t>What are the random effects?</a:t>
            </a:r>
          </a:p>
          <a:p>
            <a:endParaRPr lang="en-US" dirty="0"/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128151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3CC-AE15-3E43-AA33-1CD4D87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C39A-8925-ED4B-9070-93F29E1D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want to understand how flow rates of different rivers influence the amount of nutrients in each river. You set up 8 sampling stations along 6 rivers where you measure flow rate and nutrients.</a:t>
            </a:r>
          </a:p>
          <a:p>
            <a:r>
              <a:rPr lang="en-US" dirty="0"/>
              <a:t>What does your model look like?</a:t>
            </a:r>
          </a:p>
          <a:p>
            <a:r>
              <a:rPr lang="en-US" dirty="0"/>
              <a:t>What are you fixed effects?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would you use? </a:t>
            </a:r>
          </a:p>
        </p:txBody>
      </p:sp>
    </p:spTree>
    <p:extLst>
      <p:ext uri="{BB962C8B-B14F-4D97-AF65-F5344CB8AC3E}">
        <p14:creationId xmlns:p14="http://schemas.microsoft.com/office/powerpoint/2010/main" val="147114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EA54-C17F-DD42-8027-2A58921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65A2B-3945-DD43-AB23-A77C6FC91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756" y="1424791"/>
            <a:ext cx="5868682" cy="51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how wildmeat consumption varies among individuals given their age. You collect data from 40 different households of 2-8 individuals each.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r>
              <a:rPr lang="en-US" dirty="0"/>
              <a:t>Classic methods</a:t>
            </a:r>
          </a:p>
          <a:p>
            <a:pPr lvl="1"/>
            <a:r>
              <a:rPr lang="en-US" dirty="0"/>
              <a:t>Do you have a balanced design?</a:t>
            </a:r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 err="1"/>
              <a:t>glmmTMB</a:t>
            </a:r>
            <a:r>
              <a:rPr lang="en-US" dirty="0"/>
              <a:t>: newest, can fit zero-inflated random effects models,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glmmTMB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journal.r-project.org</a:t>
            </a:r>
            <a:r>
              <a:rPr lang="en-US" dirty="0"/>
              <a:t>/archive/2017/RJ-2017-066/RJ-2017-066.pdf</a:t>
            </a:r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</a:t>
            </a:r>
          </a:p>
          <a:p>
            <a:r>
              <a:rPr lang="en-US" dirty="0">
                <a:hlinkClick r:id="rId2"/>
              </a:rPr>
              <a:t>https://bbolker.github.io/mixedmodels-misc/glmmFAQ.html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pPr marL="0" indent="0" fontAlgn="base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  <a:p>
            <a:pPr lvl="1"/>
            <a:r>
              <a:rPr lang="en-US" dirty="0"/>
              <a:t>Imagine you have repeated replicates of sites that were randomly selected and every bird you sampled was also color banded which was randomly assigned (e.g. not only blue bands at </a:t>
            </a:r>
            <a:r>
              <a:rPr lang="en-US" dirty="0" err="1"/>
              <a:t>Pandapas</a:t>
            </a:r>
            <a:r>
              <a:rPr lang="en-US" dirty="0"/>
              <a:t> Pond)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You could specify that in lme4: (1|Site) + (1|ColorBand)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‘drop’ them (e.g. integrate over them)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https://bbolker.github.io/mixedmodels-misc/glmmFAQ.html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4913</TotalTime>
  <Words>1863</Words>
  <Application>Microsoft Macintosh PowerPoint</Application>
  <PresentationFormat>Widescreen</PresentationFormat>
  <Paragraphs>206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Mangal</vt:lpstr>
      <vt:lpstr>Office Theme</vt:lpstr>
      <vt:lpstr>Week 12  Mixed Models</vt:lpstr>
      <vt:lpstr>Survey</vt:lpstr>
      <vt:lpstr>Goals</vt:lpstr>
      <vt:lpstr>Mixed models optional reading</vt:lpstr>
      <vt:lpstr>Background</vt:lpstr>
      <vt:lpstr>Mixed models</vt:lpstr>
      <vt:lpstr>Classical approaches to mixed models</vt:lpstr>
      <vt:lpstr>Modern and classical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Example</vt:lpstr>
      <vt:lpstr>Example</vt:lpstr>
      <vt:lpstr>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58</cp:revision>
  <dcterms:created xsi:type="dcterms:W3CDTF">2018-04-09T16:43:43Z</dcterms:created>
  <dcterms:modified xsi:type="dcterms:W3CDTF">2022-04-12T15:39:45Z</dcterms:modified>
</cp:coreProperties>
</file>